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  <p:sldMasterId id="2147483669" r:id="rId5"/>
    <p:sldMasterId id="2147483705" r:id="rId6"/>
    <p:sldMasterId id="2147483723" r:id="rId7"/>
  </p:sldMasterIdLst>
  <p:notesMasterIdLst>
    <p:notesMasterId r:id="rId23"/>
  </p:notesMasterIdLst>
  <p:sldIdLst>
    <p:sldId id="257" r:id="rId8"/>
    <p:sldId id="258" r:id="rId9"/>
    <p:sldId id="277" r:id="rId10"/>
    <p:sldId id="260" r:id="rId11"/>
    <p:sldId id="278" r:id="rId12"/>
    <p:sldId id="279" r:id="rId13"/>
    <p:sldId id="280" r:id="rId14"/>
    <p:sldId id="284" r:id="rId15"/>
    <p:sldId id="285" r:id="rId16"/>
    <p:sldId id="286" r:id="rId17"/>
    <p:sldId id="288" r:id="rId18"/>
    <p:sldId id="289" r:id="rId19"/>
    <p:sldId id="290" r:id="rId20"/>
    <p:sldId id="28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77"/>
            <p14:sldId id="260"/>
            <p14:sldId id="278"/>
            <p14:sldId id="279"/>
            <p14:sldId id="280"/>
            <p14:sldId id="284"/>
            <p14:sldId id="285"/>
            <p14:sldId id="286"/>
            <p14:sldId id="288"/>
            <p14:sldId id="289"/>
            <p14:sldId id="290"/>
            <p14:sldId id="283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92865" autoAdjust="0"/>
  </p:normalViewPr>
  <p:slideViewPr>
    <p:cSldViewPr snapToGrid="0">
      <p:cViewPr varScale="1">
        <p:scale>
          <a:sx n="106" d="100"/>
          <a:sy n="106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4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designed this template so that each member of the project team has a set of slides with its own theme. Members, here’s how you add a new slide to just your set: </a:t>
            </a:r>
          </a:p>
          <a:p>
            <a:br>
              <a:rPr lang="en-US" dirty="0"/>
            </a:br>
            <a:r>
              <a:rPr lang="en-US" dirty="0"/>
              <a:t>Mark where you want to add the slide: Select an existing one in the Thumbnails pane, click the New Slide button, then choose a layout. The new slide gets the same theme as the other slides in your set. </a:t>
            </a:r>
          </a:p>
          <a:p>
            <a:endParaRPr lang="en-US" dirty="0"/>
          </a:p>
          <a:p>
            <a:r>
              <a:rPr lang="en-US" dirty="0"/>
              <a:t>Careful! Don’t annoy your fellow presenters by accidentally changing their themes. That can happen if you choose a different theme from the Design tab, which changes all of the slides in the presentation to that look.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744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9293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731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405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22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4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72360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0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25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09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6829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101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784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39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910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27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232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956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314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840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5701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239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36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59956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304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36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8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84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959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17" Type="http://schemas.openxmlformats.org/officeDocument/2006/relationships/slideLayout" Target="../slideLayouts/slideLayout68.xml"/><Relationship Id="rId2" Type="http://schemas.openxmlformats.org/officeDocument/2006/relationships/slideLayout" Target="../slideLayouts/slideLayout53.xml"/><Relationship Id="rId16" Type="http://schemas.openxmlformats.org/officeDocument/2006/relationships/slideLayout" Target="../slideLayouts/slideLayout67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61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86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2/28/2022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Predictive Analytics in Sports Gambling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DSC 630 Predictive Analytics</a:t>
            </a:r>
            <a:endParaRPr lang="en-US" dirty="0"/>
          </a:p>
          <a:p>
            <a:r>
              <a:rPr lang="en-US" dirty="0">
                <a:ea typeface="+mn-lt"/>
                <a:cs typeface="+mn-lt"/>
              </a:rPr>
              <a:t>Final Project</a:t>
            </a:r>
            <a:br>
              <a:rPr lang="en-US" dirty="0">
                <a:ea typeface="+mn-lt"/>
                <a:cs typeface="+mn-lt"/>
              </a:rPr>
            </a:br>
            <a:br>
              <a:rPr lang="en-US" dirty="0">
                <a:ea typeface="+mn-lt"/>
                <a:cs typeface="+mn-lt"/>
              </a:rPr>
            </a:br>
            <a:r>
              <a:rPr lang="en-US" dirty="0">
                <a:ea typeface="+mn-lt"/>
                <a:cs typeface="+mn-lt"/>
              </a:rPr>
              <a:t>Michael Loos</a:t>
            </a:r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4FE818C-A63B-4C9E-9F6B-AD9BBDC38A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logistic regression to predict winner and loser of each game</a:t>
            </a:r>
          </a:p>
          <a:p>
            <a:r>
              <a:rPr lang="en-US" dirty="0"/>
              <a:t>This should be an easier prediction to help start model</a:t>
            </a:r>
          </a:p>
          <a:p>
            <a:r>
              <a:rPr lang="en-US" dirty="0"/>
              <a:t>Backward looking logistic model using current game statistics to predict outcome of game</a:t>
            </a:r>
          </a:p>
          <a:p>
            <a:pPr lvl="1"/>
            <a:r>
              <a:rPr lang="en-US" dirty="0"/>
              <a:t>Correctly predicts winner 79% of time</a:t>
            </a:r>
          </a:p>
          <a:p>
            <a:r>
              <a:rPr lang="en-US" dirty="0"/>
              <a:t>Forward looking logistic model using previous game statistics to predict outcome of current game</a:t>
            </a:r>
          </a:p>
          <a:p>
            <a:pPr lvl="1"/>
            <a:r>
              <a:rPr lang="en-US" dirty="0"/>
              <a:t>Correctly predicts winner 64.8% of time</a:t>
            </a:r>
          </a:p>
          <a:p>
            <a:pPr lvl="1"/>
            <a:r>
              <a:rPr lang="en-US" dirty="0"/>
              <a:t>Accuracy drops to 57.8% of time for close spreads, when spread is +-3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900C18-E019-406B-AEEB-1E3050C5F4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96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4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linear regression to predict score for each team for each game</a:t>
            </a:r>
          </a:p>
          <a:p>
            <a:r>
              <a:rPr lang="en-US" dirty="0"/>
              <a:t>Feature variables included moving averages of points scored, total yards, points given up by opposing team and yards given up by opposing team</a:t>
            </a:r>
          </a:p>
          <a:p>
            <a:r>
              <a:rPr lang="en-US" dirty="0"/>
              <a:t>Tended to predict higher scores</a:t>
            </a:r>
          </a:p>
          <a:p>
            <a:r>
              <a:rPr lang="en-US" dirty="0"/>
              <a:t>48.29% accuracy against the spread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6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95BB69B2-793C-40AB-A039-8ADB075F1C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58417" y="4476285"/>
            <a:ext cx="3774687" cy="2311474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BAF5ADC-F702-486C-9DB2-F81B99AEE6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636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Sklearn</a:t>
            </a:r>
            <a:r>
              <a:rPr lang="en-US" dirty="0"/>
              <a:t> Neural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</a:t>
            </a:r>
            <a:r>
              <a:rPr lang="en-US" dirty="0" err="1"/>
              <a:t>Sklearn</a:t>
            </a:r>
            <a:r>
              <a:rPr lang="en-US" dirty="0"/>
              <a:t> </a:t>
            </a:r>
            <a:r>
              <a:rPr lang="en-US" dirty="0" err="1"/>
              <a:t>MLPRegressor</a:t>
            </a:r>
            <a:r>
              <a:rPr lang="en-US" dirty="0"/>
              <a:t> to predict score for each team for each game</a:t>
            </a:r>
          </a:p>
          <a:p>
            <a:r>
              <a:rPr lang="en-US" dirty="0"/>
              <a:t>5 hidden layers of 200, 200, 100, 100, and 100 nodes, respectively</a:t>
            </a:r>
          </a:p>
          <a:p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 err="1"/>
              <a:t>Moneyline</a:t>
            </a:r>
            <a:r>
              <a:rPr lang="en-US" dirty="0"/>
              <a:t> winner: 49.39%</a:t>
            </a:r>
          </a:p>
          <a:p>
            <a:pPr lvl="1"/>
            <a:r>
              <a:rPr lang="en-US" dirty="0"/>
              <a:t>Spread: 52.13%</a:t>
            </a:r>
          </a:p>
          <a:p>
            <a:pPr lvl="1"/>
            <a:r>
              <a:rPr lang="en-US" dirty="0"/>
              <a:t>Total (over/under): 53.96%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6" name="Picture 2" descr="A Gentle Introduction to the Rectified Linear Unit (ReLU)">
            <a:extLst>
              <a:ext uri="{FF2B5EF4-FFF2-40B4-BE49-F238E27FC236}">
                <a16:creationId xmlns:a16="http://schemas.microsoft.com/office/drawing/2014/main" id="{B28463CF-89B6-45AA-AFD1-4224D563C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463" y="4640092"/>
            <a:ext cx="2723745" cy="2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7811EE3-DD6E-4605-A6D2-C640862985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504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Keras</a:t>
            </a:r>
            <a:r>
              <a:rPr lang="en-US" dirty="0"/>
              <a:t> Neural Network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</a:t>
            </a:r>
            <a:r>
              <a:rPr lang="en-US" dirty="0" err="1"/>
              <a:t>Keras</a:t>
            </a:r>
            <a:r>
              <a:rPr lang="en-US" dirty="0"/>
              <a:t> Sequential to predict score for each team for each game</a:t>
            </a:r>
          </a:p>
          <a:p>
            <a:r>
              <a:rPr lang="en-US" dirty="0"/>
              <a:t>2 hidden layers of 500 and 50 nodes, respectively</a:t>
            </a:r>
          </a:p>
          <a:p>
            <a:r>
              <a:rPr lang="en-US" dirty="0" err="1"/>
              <a:t>Relu</a:t>
            </a:r>
            <a:r>
              <a:rPr lang="en-US" dirty="0"/>
              <a:t> activation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 err="1"/>
              <a:t>Moneyline</a:t>
            </a:r>
            <a:r>
              <a:rPr lang="en-US" dirty="0"/>
              <a:t> winner: 48.48%</a:t>
            </a:r>
          </a:p>
          <a:p>
            <a:pPr lvl="1"/>
            <a:r>
              <a:rPr lang="en-US" dirty="0"/>
              <a:t>Spread: 52.13%</a:t>
            </a:r>
          </a:p>
          <a:p>
            <a:pPr lvl="1"/>
            <a:r>
              <a:rPr lang="en-US" dirty="0"/>
              <a:t>Total (over/under): 54.57%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1026" name="Picture 2" descr="A Gentle Introduction to the Rectified Linear Unit (ReLU)">
            <a:extLst>
              <a:ext uri="{FF2B5EF4-FFF2-40B4-BE49-F238E27FC236}">
                <a16:creationId xmlns:a16="http://schemas.microsoft.com/office/drawing/2014/main" id="{B28463CF-89B6-45AA-AFD1-4224D563C8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5463" y="4640092"/>
            <a:ext cx="2723745" cy="2042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B1F0627-12AE-46BE-9C6C-01F763543A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2420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Data</a:t>
            </a:r>
          </a:p>
          <a:p>
            <a:pPr lvl="1"/>
            <a:r>
              <a:rPr lang="en-US" dirty="0"/>
              <a:t>Difficult to wrangle data, particularly for opponent’s opponents</a:t>
            </a:r>
          </a:p>
          <a:p>
            <a:r>
              <a:rPr lang="en-US" dirty="0"/>
              <a:t>Time Leak</a:t>
            </a:r>
          </a:p>
          <a:p>
            <a:pPr lvl="1"/>
            <a:r>
              <a:rPr lang="en-US" dirty="0"/>
              <a:t>Variables that predict outcome of current games do not predict future games as well</a:t>
            </a:r>
          </a:p>
          <a:p>
            <a:r>
              <a:rPr lang="en-US" dirty="0"/>
              <a:t>Difficulty of predict spread</a:t>
            </a:r>
          </a:p>
          <a:p>
            <a:pPr lvl="1"/>
            <a:r>
              <a:rPr lang="en-US" dirty="0"/>
              <a:t>Much more difficult to predict against spread than outcome of game</a:t>
            </a:r>
          </a:p>
          <a:p>
            <a:pPr lvl="1"/>
            <a:r>
              <a:rPr lang="en-US" dirty="0"/>
              <a:t>Accuracy of predicting outcome of spreads (52.1%) is greater than random chance but lower than needed accuracy against the spread (52.4%) to be profitable </a:t>
            </a:r>
          </a:p>
          <a:p>
            <a:pPr lvl="1"/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6819ED1-BC40-46F6-868B-B9FAA165C5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89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0322072" cy="35993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Logistic regression model performs better than random guess</a:t>
            </a:r>
          </a:p>
          <a:p>
            <a:pPr lvl="1"/>
            <a:r>
              <a:rPr lang="en-US" dirty="0"/>
              <a:t>64.8% accuracy</a:t>
            </a:r>
          </a:p>
          <a:p>
            <a:pPr lvl="1"/>
            <a:r>
              <a:rPr lang="en-US" dirty="0"/>
              <a:t>Would not necessarily be profitable </a:t>
            </a:r>
          </a:p>
          <a:p>
            <a:r>
              <a:rPr lang="en-US" dirty="0"/>
              <a:t>Linear regression model performs poorly</a:t>
            </a:r>
          </a:p>
          <a:p>
            <a:pPr lvl="1"/>
            <a:r>
              <a:rPr lang="en-US" dirty="0"/>
              <a:t>Less than 50% accuracy</a:t>
            </a:r>
          </a:p>
          <a:p>
            <a:r>
              <a:rPr lang="en-US" dirty="0"/>
              <a:t>Both neural networks would about break even against the spread, but would be profitable against the total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F1D936-7FB8-40E2-A343-064251FEAF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4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 /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Project Description</a:t>
            </a:r>
          </a:p>
          <a:p>
            <a:r>
              <a:rPr lang="en-US" dirty="0"/>
              <a:t>Project Methodology</a:t>
            </a:r>
          </a:p>
          <a:p>
            <a:r>
              <a:rPr lang="en-US" dirty="0"/>
              <a:t>Key Findings/Results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B6EABFD-70CA-4D7F-9730-C643C785D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5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Sports gambling had long been illegal nationally</a:t>
            </a:r>
          </a:p>
          <a:p>
            <a:r>
              <a:rPr lang="en-US" dirty="0">
                <a:ea typeface="+mn-lt"/>
                <a:cs typeface="+mn-lt"/>
              </a:rPr>
              <a:t>Supreme Court ruled The Professional and Amateur Sports Protection Act (PASPA) unconstitutional on May 14, 2018</a:t>
            </a:r>
            <a:endParaRPr lang="en-US" dirty="0"/>
          </a:p>
          <a:p>
            <a:r>
              <a:rPr lang="en-US" dirty="0"/>
              <a:t>Legalization occurring state by state</a:t>
            </a:r>
          </a:p>
          <a:p>
            <a:pPr lvl="1"/>
            <a:r>
              <a:rPr lang="en-US" dirty="0"/>
              <a:t>19 states as of Feb 4, 2021</a:t>
            </a:r>
          </a:p>
          <a:p>
            <a:r>
              <a:rPr lang="en-US" dirty="0"/>
              <a:t>Estimated $150 billion per year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CCB86F0-237F-4BD2-8F34-5C357014AD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0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7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Both sportsbooks and gamblers seek to gain an edge to correctly predict outcome of games</a:t>
            </a:r>
          </a:p>
          <a:p>
            <a:r>
              <a:rPr lang="en-US" dirty="0"/>
              <a:t>Bettors need to win 52.4% of bets to profit</a:t>
            </a:r>
          </a:p>
          <a:p>
            <a:pPr lvl="1"/>
            <a:r>
              <a:rPr lang="en-US" dirty="0"/>
              <a:t>At standard odds of –110</a:t>
            </a:r>
          </a:p>
          <a:p>
            <a:r>
              <a:rPr lang="en-US" dirty="0"/>
              <a:t>Common types of bets</a:t>
            </a:r>
          </a:p>
          <a:p>
            <a:pPr lvl="1"/>
            <a:r>
              <a:rPr lang="en-US" dirty="0"/>
              <a:t>Point Spread: Betting on team to win or lose by set amounts</a:t>
            </a:r>
          </a:p>
          <a:p>
            <a:pPr lvl="1"/>
            <a:r>
              <a:rPr lang="en-US" dirty="0"/>
              <a:t>Point Total: Betting on total points scored in a game</a:t>
            </a:r>
          </a:p>
          <a:p>
            <a:pPr lvl="1"/>
            <a:r>
              <a:rPr lang="en-US" dirty="0"/>
              <a:t>Money Line: Betting on team to win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8BE5CBE-2437-4D92-BC92-D6B50C9B29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721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 historical college football data to train predictive models to predict the scores for each game</a:t>
            </a:r>
          </a:p>
          <a:p>
            <a:r>
              <a:rPr lang="en-US" dirty="0"/>
              <a:t>Model results would enable to us to predict the winner of each game, results against the spread, and point total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96B1A98-BB7F-4677-BA71-09DE4AA3B8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1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1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Source: CollegeFootballData.com</a:t>
            </a:r>
          </a:p>
          <a:p>
            <a:r>
              <a:rPr lang="en-US" dirty="0"/>
              <a:t>2019 college football season</a:t>
            </a:r>
          </a:p>
          <a:p>
            <a:r>
              <a:rPr lang="en-US" dirty="0"/>
              <a:t>Variables include:</a:t>
            </a:r>
          </a:p>
          <a:p>
            <a:pPr lvl="1"/>
            <a:r>
              <a:rPr lang="en-US" dirty="0"/>
              <a:t>Week</a:t>
            </a:r>
          </a:p>
          <a:p>
            <a:pPr lvl="1"/>
            <a:r>
              <a:rPr lang="en-US" dirty="0"/>
              <a:t>Teams</a:t>
            </a:r>
          </a:p>
          <a:p>
            <a:pPr lvl="1"/>
            <a:r>
              <a:rPr lang="en-US" dirty="0"/>
              <a:t>Points scored</a:t>
            </a:r>
          </a:p>
          <a:p>
            <a:pPr lvl="1"/>
            <a:r>
              <a:rPr lang="en-US" dirty="0"/>
              <a:t>Spread</a:t>
            </a:r>
          </a:p>
          <a:p>
            <a:pPr lvl="1"/>
            <a:r>
              <a:rPr lang="en-US" dirty="0"/>
              <a:t>Over/Under </a:t>
            </a:r>
          </a:p>
          <a:p>
            <a:pPr lvl="1"/>
            <a:r>
              <a:rPr lang="en-US" dirty="0"/>
              <a:t>Team statistics</a:t>
            </a:r>
          </a:p>
          <a:p>
            <a:pPr lvl="1"/>
            <a:r>
              <a:rPr lang="en-US" dirty="0"/>
              <a:t>Calculated variables</a:t>
            </a:r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6E705A8-6DEA-43DE-B566-B8BE24264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9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Python</a:t>
            </a:r>
          </a:p>
          <a:p>
            <a:pPr lvl="1"/>
            <a:r>
              <a:rPr lang="en-US" dirty="0"/>
              <a:t>Data gathering</a:t>
            </a:r>
          </a:p>
          <a:p>
            <a:pPr lvl="1"/>
            <a:r>
              <a:rPr lang="en-US" dirty="0"/>
              <a:t>Data cleaning</a:t>
            </a:r>
          </a:p>
          <a:p>
            <a:pPr lvl="1"/>
            <a:r>
              <a:rPr lang="en-US" dirty="0"/>
              <a:t>Data structuring</a:t>
            </a:r>
          </a:p>
          <a:p>
            <a:pPr lvl="1"/>
            <a:r>
              <a:rPr lang="en-US" dirty="0"/>
              <a:t>Modeling</a:t>
            </a:r>
          </a:p>
          <a:p>
            <a:pPr lvl="2"/>
            <a:r>
              <a:rPr lang="en-US" dirty="0"/>
              <a:t>Neural Network</a:t>
            </a:r>
          </a:p>
          <a:p>
            <a:r>
              <a:rPr lang="en-US" dirty="0"/>
              <a:t>R Studio</a:t>
            </a:r>
          </a:p>
          <a:p>
            <a:pPr lvl="1"/>
            <a:r>
              <a:rPr lang="en-US" dirty="0"/>
              <a:t>Exploratory Data Analysis (EDA)</a:t>
            </a:r>
          </a:p>
          <a:p>
            <a:pPr lvl="1"/>
            <a:r>
              <a:rPr lang="en-US" dirty="0"/>
              <a:t>Modeling</a:t>
            </a:r>
          </a:p>
          <a:p>
            <a:pPr lvl="2"/>
            <a:r>
              <a:rPr lang="en-US" dirty="0"/>
              <a:t>Logistic Regression</a:t>
            </a:r>
          </a:p>
          <a:p>
            <a:pPr lvl="2"/>
            <a:r>
              <a:rPr lang="en-US" dirty="0"/>
              <a:t>Linear Regression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7D1A68-56CB-4CF8-BCB1-A9E7B1BA81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3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Wrangling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en-US" dirty="0">
                <a:ea typeface="+mn-lt"/>
                <a:cs typeface="+mn-lt"/>
              </a:rPr>
              <a:t>CollegeFootballData.com contains </a:t>
            </a:r>
          </a:p>
          <a:p>
            <a:pPr lvl="1"/>
            <a:r>
              <a:rPr lang="en-US" dirty="0"/>
              <a:t>Game data</a:t>
            </a:r>
          </a:p>
          <a:p>
            <a:pPr lvl="1"/>
            <a:r>
              <a:rPr lang="en-US" dirty="0"/>
              <a:t>Drive data</a:t>
            </a:r>
          </a:p>
          <a:p>
            <a:pPr lvl="1"/>
            <a:r>
              <a:rPr lang="en-US" dirty="0"/>
              <a:t>Team weekly statistics</a:t>
            </a:r>
          </a:p>
          <a:p>
            <a:pPr lvl="1"/>
            <a:r>
              <a:rPr lang="en-US" dirty="0"/>
              <a:t>Team recruiting data</a:t>
            </a:r>
          </a:p>
          <a:p>
            <a:pPr lvl="1"/>
            <a:r>
              <a:rPr lang="en-US" dirty="0"/>
              <a:t>Spread data</a:t>
            </a:r>
          </a:p>
          <a:p>
            <a:r>
              <a:rPr lang="en-US" dirty="0"/>
              <a:t>Data downloaded as csv files</a:t>
            </a:r>
          </a:p>
          <a:p>
            <a:r>
              <a:rPr lang="en-US" dirty="0"/>
              <a:t>Files joined together to create master file</a:t>
            </a:r>
          </a:p>
          <a:p>
            <a:r>
              <a:rPr lang="en-US" dirty="0"/>
              <a:t>Create custom variables</a:t>
            </a:r>
          </a:p>
          <a:p>
            <a:pPr lvl="1"/>
            <a:r>
              <a:rPr lang="en-US" dirty="0"/>
              <a:t>Win/Lose</a:t>
            </a:r>
          </a:p>
          <a:p>
            <a:pPr lvl="1"/>
            <a:r>
              <a:rPr lang="en-US" dirty="0"/>
              <a:t>Cover/Did not cover</a:t>
            </a:r>
          </a:p>
          <a:p>
            <a:pPr lvl="1"/>
            <a:r>
              <a:rPr lang="en-US" dirty="0"/>
              <a:t>Moving averages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DD695C2-93F2-4814-9EDB-B2ED706CF6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678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4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Discover variables of interest</a:t>
            </a:r>
          </a:p>
          <a:p>
            <a:r>
              <a:rPr lang="en-US" dirty="0"/>
              <a:t>Determine variables correlated with points scored</a:t>
            </a:r>
          </a:p>
          <a:p>
            <a:pPr lvl="1"/>
            <a:r>
              <a:rPr lang="en-US" dirty="0"/>
              <a:t>Total yards and points have strong correlation: 0.8066</a:t>
            </a:r>
          </a:p>
          <a:p>
            <a:pPr lvl="1"/>
            <a:r>
              <a:rPr lang="en-US" dirty="0"/>
              <a:t>Total yards has weaker correlation with covering the spread: 0.300</a:t>
            </a:r>
          </a:p>
          <a:p>
            <a:pPr lvl="1"/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63A15D90-F813-44EE-BF13-865FFF112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277" y="3948594"/>
            <a:ext cx="4583151" cy="2785679"/>
          </a:xfrm>
          <a:prstGeom prst="rect">
            <a:avLst/>
          </a:prstGeom>
        </p:spPr>
      </p:pic>
      <p:pic>
        <p:nvPicPr>
          <p:cNvPr id="5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A3D8755D-80E2-43D2-AD10-BD8EFEFCE6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6278" y="3947448"/>
            <a:ext cx="4583151" cy="279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5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1_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3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4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8A2A07D1CD83B4690071353FDC0B893" ma:contentTypeVersion="11" ma:contentTypeDescription="Create a new document." ma:contentTypeScope="" ma:versionID="ce41ed419d4d71c54d90c49860e268dd">
  <xsd:schema xmlns:xsd="http://www.w3.org/2001/XMLSchema" xmlns:xs="http://www.w3.org/2001/XMLSchema" xmlns:p="http://schemas.microsoft.com/office/2006/metadata/properties" xmlns:ns2="e8c9addc-188d-4db0-9f3e-ecac283308f2" targetNamespace="http://schemas.microsoft.com/office/2006/metadata/properties" ma:root="true" ma:fieldsID="4287411fecc9e02e9a9fc191a56b8c67" ns2:_="">
    <xsd:import namespace="e8c9addc-188d-4db0-9f3e-ecac283308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c9addc-188d-4db0-9f3e-ecac283308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6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4573BB7-7661-4A09-AA7F-AF091EB186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8c9addc-188d-4db0-9f3e-ecac283308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26F485-C59A-47D3-BE5D-6FF5E35FE613}">
  <ds:schemaRefs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purl.org/dc/elements/1.1/"/>
    <ds:schemaRef ds:uri="e8c9addc-188d-4db0-9f3e-ecac283308f2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4FC6A16-2375-41D6-A468-E81CAE1AB2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</TotalTime>
  <Words>783</Words>
  <Application>Microsoft Office PowerPoint</Application>
  <PresentationFormat>Widescreen</PresentationFormat>
  <Paragraphs>151</Paragraphs>
  <Slides>15</Slides>
  <Notes>15</Notes>
  <HiddenSlides>0</HiddenSlides>
  <MMClips>14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Trebuchet MS</vt:lpstr>
      <vt:lpstr>Berlin</vt:lpstr>
      <vt:lpstr>1_Berlin</vt:lpstr>
      <vt:lpstr>2_Berlin</vt:lpstr>
      <vt:lpstr>3_Berlin</vt:lpstr>
      <vt:lpstr>Predictive Analytics in Sports Gambling</vt:lpstr>
      <vt:lpstr>Agenda / Topics</vt:lpstr>
      <vt:lpstr>Background</vt:lpstr>
      <vt:lpstr>Problem Statement</vt:lpstr>
      <vt:lpstr>Proposal</vt:lpstr>
      <vt:lpstr>Data</vt:lpstr>
      <vt:lpstr>Tools</vt:lpstr>
      <vt:lpstr>Data Wrangling</vt:lpstr>
      <vt:lpstr>EDA</vt:lpstr>
      <vt:lpstr>Logistic Regression</vt:lpstr>
      <vt:lpstr>Linear Regression</vt:lpstr>
      <vt:lpstr>Sklearn Neural Network</vt:lpstr>
      <vt:lpstr>Keras Neural Network</vt:lpstr>
      <vt:lpstr>Challenges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Mickey Loos</dc:creator>
  <cp:lastModifiedBy>Mickey Loos</cp:lastModifiedBy>
  <cp:revision>316</cp:revision>
  <dcterms:created xsi:type="dcterms:W3CDTF">2021-05-17T02:32:12Z</dcterms:created>
  <dcterms:modified xsi:type="dcterms:W3CDTF">2022-03-01T03:35:58Z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0x01010078A2A07D1CD83B4690071353FDC0B893</vt:lpwstr>
  </property>
</Properties>
</file>

<file path=docProps/thumbnail.jpeg>
</file>